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61" r:id="rId6"/>
    <p:sldId id="262" r:id="rId7"/>
    <p:sldId id="263" r:id="rId8"/>
    <p:sldId id="264" r:id="rId9"/>
    <p:sldId id="257"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84" r:id="rId26"/>
    <p:sldId id="279" r:id="rId27"/>
    <p:sldId id="280" r:id="rId28"/>
    <p:sldId id="281" r:id="rId29"/>
    <p:sldId id="282" r:id="rId30"/>
    <p:sldId id="260"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66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38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51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506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20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32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6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620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017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163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15873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6323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8942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4729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92721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3676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8710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14756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38462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76340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29787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00842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98483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4138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84973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93615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7873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88421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81216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26687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51956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4125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488B-BFA3-49A7-BAB0-14E9F5CFAE9C}" type="datetimeFigureOut">
              <a:rPr lang="ms-MY" smtClean="0"/>
              <a:pPr/>
              <a:t>29/01/2015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956A47-FF13-437B-96FB-AA87424CB251}"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A488B-BFA3-49A7-BAB0-14E9F5CFAE9C}" type="datetimeFigureOut">
              <a:rPr lang="ms-MY" smtClean="0"/>
              <a:pPr/>
              <a:t>29/01/2015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56A47-FF13-437B-96FB-AA87424CB251}"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32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3614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581DA-76FE-4C0A-8EBA-4E1E62DBE108}" type="datetimeFigureOut">
              <a:rPr lang="ms-MY" smtClean="0">
                <a:solidFill>
                  <a:prstClr val="black">
                    <a:tint val="75000"/>
                  </a:prstClr>
                </a:solidFill>
              </a:rPr>
              <a:pPr/>
              <a:t>29/01/2015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78998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34238" y="1340768"/>
            <a:ext cx="8534399" cy="843613"/>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An-</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Nahl</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114:</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337228"/>
            <a:ext cx="8991600" cy="1107996"/>
          </a:xfrm>
          <a:prstGeom prst="rect">
            <a:avLst/>
          </a:prstGeom>
          <a:solidFill>
            <a:srgbClr val="0070C0">
              <a:alpha val="45000"/>
            </a:srgbClr>
          </a:solidFill>
        </p:spPr>
        <p:txBody>
          <a:bodyPr wrap="square">
            <a:spAutoFit/>
          </a:bodyPr>
          <a:lstStyle/>
          <a:p>
            <a:pPr algn="ct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Oleh</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makanlah</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dikurniakan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kepadamu</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halal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lagi</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baik</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bersyukurlah</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nikmat</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Allah,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jika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benar</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menyembahNya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p:txBody>
      </p:sp>
      <p:sp>
        <p:nvSpPr>
          <p:cNvPr id="5" name="Rectangle 4"/>
          <p:cNvSpPr/>
          <p:nvPr/>
        </p:nvSpPr>
        <p:spPr>
          <a:xfrm>
            <a:off x="683568" y="323945"/>
            <a:ext cx="7704856" cy="584775"/>
          </a:xfrm>
          <a:prstGeom prst="rect">
            <a:avLst/>
          </a:prstGeom>
        </p:spPr>
        <p:txBody>
          <a:bodyPr wrap="square">
            <a:spAutoFit/>
          </a:bodyPr>
          <a:lstStyle/>
          <a:p>
            <a:pPr lvl="0" algn="ctr"/>
            <a:r>
              <a:rPr lang="en-US" sz="3200" b="1"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Bersyukur</a:t>
            </a:r>
            <a:r>
              <a:rPr lang="en-US" sz="3200" b="1"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adalah</a:t>
            </a:r>
            <a:r>
              <a:rPr lang="en-US" sz="3200" b="1"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satu</a:t>
            </a:r>
            <a:r>
              <a:rPr lang="en-US" sz="3200" b="1"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ibadah</a:t>
            </a:r>
            <a:endParaRPr lang="en-US" sz="2800" b="1" dirty="0">
              <a:ln w="3175">
                <a:solidFill>
                  <a:schemeClr val="tx1"/>
                </a:solidFill>
              </a:ln>
              <a:effectLst>
                <a:glow rad="101600">
                  <a:schemeClr val="bg1"/>
                </a:glow>
                <a:outerShdw blurRad="38100" dist="38100" dir="2700000" algn="tl">
                  <a:srgbClr val="000000">
                    <a:alpha val="43137"/>
                  </a:srgbClr>
                </a:outerShdw>
              </a:effectLst>
              <a:ea typeface="Calibri"/>
              <a:cs typeface="Arial"/>
            </a:endParaRPr>
          </a:p>
        </p:txBody>
      </p:sp>
      <p:sp>
        <p:nvSpPr>
          <p:cNvPr id="6" name="Rectangle 5"/>
          <p:cNvSpPr/>
          <p:nvPr/>
        </p:nvSpPr>
        <p:spPr>
          <a:xfrm>
            <a:off x="827584" y="2579420"/>
            <a:ext cx="7416824" cy="1569660"/>
          </a:xfrm>
          <a:prstGeom prst="rect">
            <a:avLst/>
          </a:prstGeom>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فَكُلُواْ مِمَّا رَزَقَكُمُ اللّهُ حَلالاً طَيِّبًا وَاشْكُرُواْ نِعْمَتَ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كُنتُمْ إِيَّاهُ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تَعْبُدُونَ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3856980"/>
            <a:ext cx="8352928" cy="2308324"/>
          </a:xfrm>
          <a:prstGeom prst="rect">
            <a:avLst/>
          </a:prstGeom>
          <a:solidFill>
            <a:srgbClr val="00B0F0">
              <a:alpha val="39000"/>
            </a:srgbClr>
          </a:solidFill>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Menzahirkan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rasa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terima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kasih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nikmat-nikmat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kurniaanNya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melalui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kata-kata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pujian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pengiktirafan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keyakinan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kasih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Kemudian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menzahirkannya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melalui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anggota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mentaati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mematuhi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perintah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336381" y="3019599"/>
            <a:ext cx="3947587" cy="76944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اب</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 ر</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400" b="1" dirty="0">
              <a:ln w="3175">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Traditional Arabic" pitchFamily="2" charset="-78"/>
            </a:endParaRPr>
          </a:p>
        </p:txBody>
      </p:sp>
      <p:sp>
        <p:nvSpPr>
          <p:cNvPr id="5" name="Rectangle 4"/>
          <p:cNvSpPr/>
          <p:nvPr/>
        </p:nvSpPr>
        <p:spPr>
          <a:xfrm>
            <a:off x="652790" y="332656"/>
            <a:ext cx="78299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syukur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Freeform 5"/>
          <p:cNvSpPr/>
          <p:nvPr/>
        </p:nvSpPr>
        <p:spPr>
          <a:xfrm>
            <a:off x="752158" y="1409248"/>
            <a:ext cx="7761329" cy="1803728"/>
          </a:xfrm>
          <a:custGeom>
            <a:avLst/>
            <a:gdLst>
              <a:gd name="connsiteX0" fmla="*/ 0 w 6326635"/>
              <a:gd name="connsiteY0" fmla="*/ 585689 h 1672299"/>
              <a:gd name="connsiteX1" fmla="*/ 2954280 w 6326635"/>
              <a:gd name="connsiteY1" fmla="*/ 585689 h 1672299"/>
              <a:gd name="connsiteX2" fmla="*/ 2954280 w 6326635"/>
              <a:gd name="connsiteY2" fmla="*/ 418075 h 1672299"/>
              <a:gd name="connsiteX3" fmla="*/ 2745243 w 6326635"/>
              <a:gd name="connsiteY3" fmla="*/ 418075 h 1672299"/>
              <a:gd name="connsiteX4" fmla="*/ 3163318 w 6326635"/>
              <a:gd name="connsiteY4" fmla="*/ 0 h 1672299"/>
              <a:gd name="connsiteX5" fmla="*/ 3581392 w 6326635"/>
              <a:gd name="connsiteY5" fmla="*/ 418075 h 1672299"/>
              <a:gd name="connsiteX6" fmla="*/ 3372355 w 6326635"/>
              <a:gd name="connsiteY6" fmla="*/ 418075 h 1672299"/>
              <a:gd name="connsiteX7" fmla="*/ 3372355 w 6326635"/>
              <a:gd name="connsiteY7" fmla="*/ 585689 h 1672299"/>
              <a:gd name="connsiteX8" fmla="*/ 6326635 w 6326635"/>
              <a:gd name="connsiteY8" fmla="*/ 585689 h 1672299"/>
              <a:gd name="connsiteX9" fmla="*/ 6326635 w 6326635"/>
              <a:gd name="connsiteY9" fmla="*/ 1672299 h 1672299"/>
              <a:gd name="connsiteX10" fmla="*/ 0 w 6326635"/>
              <a:gd name="connsiteY10" fmla="*/ 1672299 h 1672299"/>
              <a:gd name="connsiteX11" fmla="*/ 0 w 6326635"/>
              <a:gd name="connsiteY11" fmla="*/ 585689 h 16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6635" h="1672299">
                <a:moveTo>
                  <a:pt x="6326635" y="1086610"/>
                </a:moveTo>
                <a:lnTo>
                  <a:pt x="3372355" y="1086610"/>
                </a:lnTo>
                <a:lnTo>
                  <a:pt x="3372355" y="1254224"/>
                </a:lnTo>
                <a:lnTo>
                  <a:pt x="3581392" y="1254224"/>
                </a:lnTo>
                <a:lnTo>
                  <a:pt x="3163317" y="1672298"/>
                </a:lnTo>
                <a:lnTo>
                  <a:pt x="2745243" y="1254224"/>
                </a:lnTo>
                <a:lnTo>
                  <a:pt x="2954280" y="1254224"/>
                </a:lnTo>
                <a:lnTo>
                  <a:pt x="2954280" y="1086610"/>
                </a:lnTo>
                <a:lnTo>
                  <a:pt x="0" y="1086610"/>
                </a:lnTo>
                <a:lnTo>
                  <a:pt x="0" y="1"/>
                </a:lnTo>
                <a:lnTo>
                  <a:pt x="6326635" y="1"/>
                </a:lnTo>
                <a:lnTo>
                  <a:pt x="6326635" y="1086610"/>
                </a:lnTo>
                <a:close/>
              </a:path>
            </a:pathLst>
          </a:custGeom>
          <a:solidFill>
            <a:schemeClr val="accent3">
              <a:lumMod val="75000"/>
            </a:schemeClr>
          </a:solidFill>
          <a:ln w="25400" cap="flat" cmpd="sng" algn="ctr">
            <a:solidFill>
              <a:srgbClr val="C00000">
                <a:shade val="50000"/>
              </a:srgbClr>
            </a:solidFill>
            <a:prstDash val="solid"/>
          </a:ln>
          <a:effectLst>
            <a:outerShdw blurRad="50800" dist="38100" dir="5400000" algn="t" rotWithShape="0">
              <a:prstClr val="black">
                <a:alpha val="40000"/>
              </a:prstClr>
            </a:outerShdw>
          </a:effectLst>
        </p:spPr>
        <p:txBody>
          <a:bodyPr lIns="184911" tIns="184913" rIns="184912" bIns="770602" spcCol="1270" anchor="ctr"/>
          <a:lstStyle/>
          <a:p>
            <a:pPr lvl="0" algn="ctr" defTabSz="1155700">
              <a:lnSpc>
                <a:spcPct val="90000"/>
              </a:lnSpc>
              <a:spcAft>
                <a:spcPct val="35000"/>
              </a:spcAft>
              <a:defRPr/>
            </a:pP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Memperakui</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dan</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mengiktiraf</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nikmat</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atau</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kebaikan</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yang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diterima</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penuh</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dengan</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rasa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hormat</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dan</a:t>
            </a:r>
            <a:r>
              <a:rPr lang="en-MY" sz="2800" b="1" kern="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kern="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akur</a:t>
            </a:r>
            <a:endParaRPr kumimoji="0" lang="en-MY" sz="2800" b="1" i="0" u="none" strike="noStrike" kern="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reeform 6"/>
          <p:cNvSpPr/>
          <p:nvPr/>
        </p:nvSpPr>
        <p:spPr>
          <a:xfrm>
            <a:off x="323528" y="1340768"/>
            <a:ext cx="3312368" cy="1224136"/>
          </a:xfrm>
          <a:prstGeom prst="rect">
            <a:avLst/>
          </a:prstGeom>
          <a:solidFill>
            <a:srgbClr val="F79646">
              <a:lumMod val="40000"/>
              <a:lumOff val="60000"/>
            </a:srgbClr>
          </a:solidFill>
          <a:ln w="25400" cap="flat" cmpd="sng" algn="ctr">
            <a:solidFill>
              <a:sysClr val="windowText" lastClr="000000"/>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en-US" sz="2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Pengucapan</a:t>
            </a:r>
            <a:r>
              <a:rPr lang="en-US" sz="2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 </a:t>
            </a:r>
            <a:r>
              <a:rPr lang="en-US" sz="2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dan</a:t>
            </a:r>
            <a:r>
              <a:rPr lang="en-US" sz="2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 </a:t>
            </a:r>
            <a:r>
              <a:rPr lang="en-US" sz="2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27000">
                    <a:sysClr val="window" lastClr="FFFFFF"/>
                  </a:glow>
                  <a:reflection blurRad="12700" stA="28000" endPos="45000" dist="1000" dir="5400000" sy="-100000" algn="bl" rotWithShape="0"/>
                </a:effectLst>
                <a:latin typeface="Arial"/>
              </a:rPr>
              <a:t>zikir</a:t>
            </a:r>
            <a:endParaRPr lang="en-US" sz="2800" b="1" dirty="0" smtClean="0">
              <a:ln>
                <a:solidFill>
                  <a:sysClr val="windowText" lastClr="000000"/>
                </a:solidFill>
              </a:ln>
              <a:solidFill>
                <a:sysClr val="windowText" lastClr="000000"/>
              </a:solidFill>
              <a:latin typeface="Arial"/>
            </a:endParaRPr>
          </a:p>
        </p:txBody>
      </p:sp>
      <p:sp>
        <p:nvSpPr>
          <p:cNvPr id="4" name="Freeform 7"/>
          <p:cNvSpPr/>
          <p:nvPr/>
        </p:nvSpPr>
        <p:spPr>
          <a:xfrm>
            <a:off x="3779912" y="1344069"/>
            <a:ext cx="5103243" cy="1220835"/>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Bersyukur dan berterima kasih kepada Allah Taala</a:t>
            </a:r>
            <a:endParaRPr kumimoji="0" lang="en-MY" sz="28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Rectangle 4"/>
          <p:cNvSpPr/>
          <p:nvPr/>
        </p:nvSpPr>
        <p:spPr>
          <a:xfrm>
            <a:off x="652790" y="409931"/>
            <a:ext cx="78299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Membuktikan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syukuran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07504" y="3784972"/>
            <a:ext cx="4896544" cy="1785104"/>
          </a:xfrm>
          <a:prstGeom prst="rect">
            <a:avLst/>
          </a:prstGeom>
          <a:solidFill>
            <a:srgbClr val="92D050">
              <a:alpha val="66000"/>
            </a:srgbClr>
          </a:solidFill>
        </p:spPr>
        <p:txBody>
          <a:bodyPr wrap="square">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zaman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SAW, orang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mendapati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hujan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turun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SAW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bersabda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336381" y="2951119"/>
            <a:ext cx="3947587" cy="76944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اب</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اس ر</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400" b="1" dirty="0">
              <a:ln w="3175">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Traditional Arabic" pitchFamily="2" charset="-78"/>
            </a:endParaRPr>
          </a:p>
        </p:txBody>
      </p:sp>
      <p:sp>
        <p:nvSpPr>
          <p:cNvPr id="8" name="Rectangular Callout 7"/>
          <p:cNvSpPr/>
          <p:nvPr/>
        </p:nvSpPr>
        <p:spPr>
          <a:xfrm>
            <a:off x="5229397" y="3335839"/>
            <a:ext cx="3879107" cy="3189505"/>
          </a:xfrm>
          <a:prstGeom prst="wedgeRectCallout">
            <a:avLst>
              <a:gd name="adj1" fmla="val -64172"/>
              <a:gd name="adj2" fmla="val 768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 orang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kufur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Hujan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p>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kufur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hujan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reeform 7"/>
          <p:cNvSpPr/>
          <p:nvPr/>
        </p:nvSpPr>
        <p:spPr>
          <a:xfrm>
            <a:off x="1115616" y="1632101"/>
            <a:ext cx="6975451" cy="1220835"/>
          </a:xfrm>
          <a:prstGeom prst="rect">
            <a:avLst/>
          </a:prstGeom>
          <a:solidFill>
            <a:srgbClr val="F79646">
              <a:lumMod val="75000"/>
            </a:srgbClr>
          </a:solidFill>
          <a:ln w="25400" cap="flat" cmpd="sng" algn="ctr">
            <a:solidFill>
              <a:schemeClr val="tx1"/>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Meningkatkan pengiktirafan dan keyakinan kepada Allah Taala</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652790" y="409931"/>
            <a:ext cx="78299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Membuktikan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syukuran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115616" y="3318083"/>
            <a:ext cx="6912768" cy="830997"/>
          </a:xfrm>
          <a:prstGeom prst="rect">
            <a:avLst/>
          </a:prstGeom>
          <a:solidFill>
            <a:schemeClr val="accent2">
              <a:lumMod val="50000"/>
              <a:alpha val="39000"/>
            </a:schemeClr>
          </a:solidFill>
          <a:ln w="28575">
            <a:solidFill>
              <a:srgbClr val="7030A0"/>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Mengakui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nikmat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dinikmati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berpunca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Left Arrow 5"/>
          <p:cNvSpPr/>
          <p:nvPr/>
        </p:nvSpPr>
        <p:spPr>
          <a:xfrm rot="21001049">
            <a:off x="7854402" y="2298645"/>
            <a:ext cx="748025" cy="1150307"/>
          </a:xfrm>
          <a:prstGeom prst="curvedLef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3879046"/>
            <a:ext cx="8991600" cy="830997"/>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Adapun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sebut-sebut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937789" y="188640"/>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Ad-</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Dhuha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11:</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2051720" y="2023681"/>
            <a:ext cx="5004896" cy="1015663"/>
          </a:xfrm>
          <a:prstGeom prst="rect">
            <a:avLst/>
          </a:prstGeom>
          <a:solidFill>
            <a:schemeClr val="bg1">
              <a:lumMod val="75000"/>
              <a:alpha val="71000"/>
            </a:schemeClr>
          </a:solidFill>
        </p:spPr>
        <p:txBody>
          <a:bodyPr wrap="none">
            <a:spAutoFit/>
          </a:bodyPr>
          <a:lstStyle/>
          <a:p>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وَأَمَّا بِنِعْمَةِ رَبِّكَ فَحَدِّثْ</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reeform 7"/>
          <p:cNvSpPr/>
          <p:nvPr/>
        </p:nvSpPr>
        <p:spPr>
          <a:xfrm>
            <a:off x="179512" y="1412776"/>
            <a:ext cx="4166277" cy="720080"/>
          </a:xfrm>
          <a:prstGeom prst="rect">
            <a:avLst/>
          </a:prstGeom>
          <a:solidFill>
            <a:srgbClr val="F79646">
              <a:lumMod val="75000"/>
            </a:srgbClr>
          </a:solidFill>
          <a:ln w="25400" cap="flat" cmpd="sng" algn="ctr">
            <a:solidFill>
              <a:schemeClr val="tx1"/>
            </a:solidFill>
            <a:prstDash val="solid"/>
          </a:ln>
          <a:effectLst/>
        </p:spPr>
        <p:txBody>
          <a:bodyPr spcFirstLastPara="0" vert="horz" wrap="square" lIns="220802" tIns="220802" rIns="220802" bIns="220802" numCol="1" spcCol="1270" anchor="ctr" anchorCtr="0">
            <a:noAutofit/>
          </a:bodyPr>
          <a:lstStyle/>
          <a:p>
            <a:pPr algn="ctr"/>
            <a:r>
              <a:rPr lang="en-MY" sz="22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MY" sz="22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22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Saba</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13:</a:t>
            </a:r>
            <a:endParaRPr lang="ms-MY" sz="22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79512" y="-27384"/>
            <a:ext cx="8856984" cy="147732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diperolehi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media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kemudahan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76200" y="4279155"/>
            <a:ext cx="8991600" cy="2462213"/>
          </a:xfrm>
          <a:prstGeom prst="rect">
            <a:avLst/>
          </a:prstGeom>
          <a:solidFill>
            <a:srgbClr val="00B0F0">
              <a:alpha val="43000"/>
            </a:srgbClr>
          </a:solidFill>
        </p:spPr>
        <p:txBody>
          <a:bodyPr wrap="square">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bekerja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Nabi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Sulaiman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kehendaki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bangunan-bangunan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tinggi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patung-patung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pinggan-pinggan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besar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seperti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kolam</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periuk-periuk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tetap</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tungkunya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Beramallah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wahai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keluarga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Dawod</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Dan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sememangnya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sedikit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sekali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antara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hamba-hambaku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bersyukur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6" name="Rectangle 5"/>
          <p:cNvSpPr/>
          <p:nvPr/>
        </p:nvSpPr>
        <p:spPr>
          <a:xfrm>
            <a:off x="35496" y="2189763"/>
            <a:ext cx="9067800" cy="2031325"/>
          </a:xfrm>
          <a:prstGeom prst="rect">
            <a:avLst/>
          </a:prstGeom>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يَعْمَلُونَ لَهُ مَا يَشَاء مِن مَّحَارِيبَ وَتَمَاثِيلَ وَجِفَانٍ كَالْجَوَابِ وَقُدُورٍ رَّاسِيَاتٍ اعْمَلُوا آلَ دَاوُودَ شُكْرًا وَقَلِيلٌ مِّنْ عِبَادِيَ الشَّكُورُ</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3528" y="116632"/>
            <a:ext cx="8496944" cy="1015663"/>
          </a:xfrm>
          <a:prstGeom prst="rect">
            <a:avLst/>
          </a:prstGeom>
        </p:spPr>
        <p:txBody>
          <a:bodyPr wrap="square">
            <a:spAutoFit/>
          </a:bodyPr>
          <a:lstStyle/>
          <a:p>
            <a:pPr lvl="0" algn="ct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Menzahirkan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tanda</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kesyukuran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p>
          <a:p>
            <a:pPr lvl="0" algn="ct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kepada</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Allah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Taala</a:t>
            </a:r>
            <a:endParaRPr lang="en-US" sz="3000" b="1" dirty="0">
              <a:ln w="3175">
                <a:solidFill>
                  <a:schemeClr val="tx1"/>
                </a:solidFill>
              </a:ln>
              <a:solidFill>
                <a:schemeClr val="bg1"/>
              </a:solidFill>
              <a:effectLst>
                <a:glow rad="101600">
                  <a:schemeClr val="tx1"/>
                </a:glow>
                <a:outerShdw blurRad="38100" dist="38100" dir="2700000" algn="tl">
                  <a:srgbClr val="000000">
                    <a:alpha val="43137"/>
                  </a:srgbClr>
                </a:outerShdw>
              </a:effectLst>
              <a:ea typeface="Calibri"/>
              <a:cs typeface="Arial"/>
            </a:endParaRPr>
          </a:p>
        </p:txBody>
      </p:sp>
      <p:sp>
        <p:nvSpPr>
          <p:cNvPr id="4" name="Freeform 3"/>
          <p:cNvSpPr/>
          <p:nvPr/>
        </p:nvSpPr>
        <p:spPr>
          <a:xfrm>
            <a:off x="1237201" y="1616549"/>
            <a:ext cx="3322740" cy="1907092"/>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rgbClr val="FF66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Melaksanakan</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amalan-amalan</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soleh,mematuhi</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dan</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taat</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kepada</a:t>
            </a:r>
            <a:r>
              <a:rPr lang="en-US" sz="2400" b="1"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Allah </a:t>
            </a:r>
            <a:r>
              <a:rPr lang="en-US" sz="2400" b="1"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Taala</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5" name="Freeform 4"/>
          <p:cNvSpPr/>
          <p:nvPr/>
        </p:nvSpPr>
        <p:spPr>
          <a:xfrm>
            <a:off x="2173305" y="3883681"/>
            <a:ext cx="5495039" cy="1651554"/>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Mengzahirkan penghargaan dan terhutang budi kepada sesama manusia yang menjadi asbab kepada kenikmatan yang diterima  </a:t>
            </a:r>
            <a:endParaRPr kumimoji="0" lang="en-MY" sz="2400" b="0" i="0" u="none" strike="noStrike" kern="120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6" name="Right Arrow 5"/>
          <p:cNvSpPr/>
          <p:nvPr/>
        </p:nvSpPr>
        <p:spPr>
          <a:xfrm rot="2917119">
            <a:off x="1779758" y="3508453"/>
            <a:ext cx="1008112" cy="75045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4797152"/>
            <a:ext cx="8312224" cy="830997"/>
          </a:xfrm>
          <a:prstGeom prst="rect">
            <a:avLst/>
          </a:prstGeom>
          <a:solidFill>
            <a:srgbClr val="00B0F0">
              <a:alpha val="43000"/>
            </a:srgbClr>
          </a:solidFill>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berterima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937789" y="404664"/>
            <a:ext cx="7214246"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268548" y="2686854"/>
            <a:ext cx="6552728" cy="923330"/>
          </a:xfrm>
          <a:prstGeom prst="rect">
            <a:avLst/>
          </a:prstGeom>
          <a:solidFill>
            <a:schemeClr val="bg1">
              <a:lumMod val="75000"/>
              <a:alpha val="76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يَسْكُرُو اللهَ مَن لا يَسْكُرُ النَّاسَ</a:t>
            </a:r>
            <a:endParaRPr lang="ms-MY" sz="5400" dirty="0"/>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72616" y="323945"/>
            <a:ext cx="7543800" cy="584775"/>
          </a:xfrm>
          <a:prstGeom prst="rect">
            <a:avLst/>
          </a:prstGeom>
        </p:spPr>
        <p:txBody>
          <a:bodyPr wrap="square">
            <a:spAutoFit/>
          </a:bodyPr>
          <a:lstStyle/>
          <a:p>
            <a:pPr lvl="0" algn="ctr"/>
            <a:r>
              <a:rPr lang="it-IT"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Seruan bersyukur</a:t>
            </a:r>
            <a:endParaRPr lang="it-IT" sz="3200" b="1"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endParaRPr>
          </a:p>
        </p:txBody>
      </p:sp>
      <p:sp>
        <p:nvSpPr>
          <p:cNvPr id="4" name="Rectangle 3"/>
          <p:cNvSpPr/>
          <p:nvPr/>
        </p:nvSpPr>
        <p:spPr>
          <a:xfrm>
            <a:off x="827584" y="4204250"/>
            <a:ext cx="7636589" cy="181703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cap="flat" cmpd="sng" algn="ctr">
            <a:solidFill>
              <a:srgbClr val="FFFF00"/>
            </a:solidFill>
            <a:prstDash val="solid"/>
          </a:ln>
          <a:effectLst/>
        </p:spPr>
        <p:txBody>
          <a:bodyPr spcFirstLastPara="0" vert="horz" wrap="square" lIns="153759" tIns="153759" rIns="153759" bIns="153759" numCol="1" spcCol="1270" anchor="ctr" anchorCtr="0">
            <a:noAutofit/>
          </a:bodyPr>
          <a:lstStyle/>
          <a:p>
            <a:pPr lvl="0" algn="ctr" defTabSz="1200150">
              <a:lnSpc>
                <a:spcPct val="90000"/>
              </a:lnSpc>
              <a:spcBef>
                <a:spcPct val="0"/>
              </a:spcBef>
              <a:spcAft>
                <a:spcPct val="35000"/>
              </a:spcAft>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mengenang</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budi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lvl="0" algn="ctr" defTabSz="1200150">
              <a:lnSpc>
                <a:spcPct val="90000"/>
              </a:lnSpc>
              <a:spcBef>
                <a:spcPct val="0"/>
              </a:spcBef>
              <a:spcAft>
                <a:spcPct val="35000"/>
              </a:spcAft>
            </a:pPr>
            <a:r>
              <a:rPr kumimoji="0" lang="en-US" sz="26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Mendoakan</a:t>
            </a:r>
            <a:r>
              <a:rPr kumimoji="0" lang="en-US" sz="2600" b="1" i="0" u="none" strike="noStrike" kern="1200" cap="none" spc="0" normalizeH="0" baseline="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 </a:t>
            </a:r>
            <a:r>
              <a:rPr kumimoji="0" lang="en-US" sz="26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dan</a:t>
            </a:r>
            <a:r>
              <a:rPr kumimoji="0" lang="en-US" sz="2600" b="1" i="0" u="none" strike="noStrike" kern="1200" cap="none" spc="0" normalizeH="0" baseline="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 </a:t>
            </a:r>
            <a:r>
              <a:rPr kumimoji="0" lang="en-US" sz="26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menunjukkan</a:t>
            </a:r>
            <a:r>
              <a:rPr kumimoji="0" lang="en-US" sz="2600" b="1" i="0" u="none" strike="noStrike" kern="1200" cap="none" spc="0" normalizeH="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 rasa </a:t>
            </a:r>
            <a:r>
              <a:rPr kumimoji="0" lang="en-US" sz="2600" b="1" i="0" u="none" strike="noStrike" kern="1200" cap="none" spc="0" normalizeH="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hormat</a:t>
            </a:r>
            <a:r>
              <a:rPr kumimoji="0" lang="en-US" sz="2600" b="1" i="0" u="none" strike="noStrike" kern="1200" cap="none" spc="0" normalizeH="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 </a:t>
            </a:r>
            <a:r>
              <a:rPr kumimoji="0" lang="en-US" sz="2600" b="1" i="0" u="none" strike="noStrike" kern="1200" cap="none" spc="0" normalizeH="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rPr>
              <a:t>kepada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a:t>
            </a:r>
            <a:endParaRPr kumimoji="0" lang="en-MY" sz="26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
        <p:nvSpPr>
          <p:cNvPr id="5" name="Down Arrow Callout 4"/>
          <p:cNvSpPr/>
          <p:nvPr/>
        </p:nvSpPr>
        <p:spPr>
          <a:xfrm>
            <a:off x="827584" y="1669210"/>
            <a:ext cx="7636589" cy="2680948"/>
          </a:xfrm>
          <a:prstGeom prst="downArrowCallout">
            <a:avLst/>
          </a:prstGeom>
          <a:solidFill>
            <a:sysClr val="window" lastClr="FFFFFF"/>
          </a:solidFill>
          <a:ln w="38100" cap="flat" cmpd="sng" algn="ctr">
            <a:solidFill>
              <a:srgbClr val="C00000"/>
            </a:solidFill>
            <a:prstDash val="solid"/>
          </a:ln>
          <a:effectLst/>
        </p:spPr>
        <p:txBody>
          <a:bodyPr spcFirstLastPara="0" vert="horz" wrap="square" lIns="153759" tIns="153759" rIns="153759" bIns="153759" numCol="1" spcCol="1270" anchor="ctr" anchorCtr="0">
            <a:noAutofit/>
          </a:bodyPr>
          <a:lstStyle/>
          <a:p>
            <a:pPr lvl="0" algn="ctr" defTabSz="1200150">
              <a:lnSpc>
                <a:spcPct val="90000"/>
              </a:lnSpc>
              <a:spcBef>
                <a:spcPct val="0"/>
              </a:spcBef>
              <a:spcAft>
                <a:spcPct val="35000"/>
              </a:spcAft>
            </a:pP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Menjadi</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hamba</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yang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terus</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bersyukur</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atas</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nikmat</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dan</a:t>
            </a:r>
            <a:r>
              <a:rPr lang="en-US"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a:rPr>
              <a:t>rahmat</a:t>
            </a:r>
            <a:endParaRPr kumimoji="0" lang="en-MY" sz="2800" b="0" i="0" u="none" strike="noStrike" kern="1200" cap="none" spc="0" normalizeH="0" baseline="0" noProof="0" dirty="0">
              <a:ln>
                <a:solidFill>
                  <a:sysClr val="windowText" lastClr="000000"/>
                </a:solidFill>
              </a:ln>
              <a:solidFill>
                <a:sysClr val="windowText" lastClr="000000"/>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4442336"/>
            <a:ext cx="8640960" cy="1938992"/>
          </a:xfrm>
          <a:prstGeom prst="rect">
            <a:avLst/>
          </a:prstGeom>
          <a:solidFill>
            <a:srgbClr val="00B0F0">
              <a:alpha val="45000"/>
            </a:srgbClr>
          </a:solidFill>
        </p:spPr>
        <p:txBody>
          <a:bodyPr wrap="square">
            <a:spAutoFit/>
          </a:bodyPr>
          <a:lstStyle/>
          <a:p>
            <a:pPr algn="ct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 Allah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Mengeluarkan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perut</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ibu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keadaan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tidak</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mengetahui</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sesuatupun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dabn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Is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mengurniakan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pendengaran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penglihatan</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serta</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hati</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supaya</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bersyukur</a:t>
            </a:r>
            <a:r>
              <a:rPr lang="en-US" sz="24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p:txBody>
      </p:sp>
      <p:sp>
        <p:nvSpPr>
          <p:cNvPr id="4" name="Rectangle 3"/>
          <p:cNvSpPr/>
          <p:nvPr/>
        </p:nvSpPr>
        <p:spPr>
          <a:xfrm>
            <a:off x="899592" y="188640"/>
            <a:ext cx="727280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An-</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Nahl</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78</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2803" y="1772816"/>
            <a:ext cx="9144000" cy="1569660"/>
          </a:xfrm>
          <a:prstGeom prst="rect">
            <a:avLst/>
          </a:prstGeom>
          <a:solidFill>
            <a:schemeClr val="bg1">
              <a:lumMod val="75000"/>
              <a:alpha val="47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أَخْرَجَكُم مِّن بُطُونِ أُمَّهَاتِكُمْ لاَ تَعْلَمُونَ شَيْئًا وَجَعَلَ لَكُمُ الْسَّمْعَ وَالأَبْصَارَ وَالأَفْئِدَةَ لَعَلَّكُمْ تَشْكُرُونَ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772816"/>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20959"/>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332656"/>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5730592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657977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395953"/>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1029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77769"/>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332656"/>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80795"/>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4786"/>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188991"/>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9191"/>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75209"/>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332656"/>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89382"/>
            <a:ext cx="9144000" cy="2092881"/>
          </a:xfrm>
          <a:prstGeom prst="rect">
            <a:avLst/>
          </a:prstGeom>
          <a:solidFill>
            <a:srgbClr val="00B0F0">
              <a:alpha val="39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adakah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pencipta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selain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dapat</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memberi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rezeki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langit</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bumi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mengapa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rela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dipalingkan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1339607"/>
            <a:ext cx="9144000" cy="2585323"/>
          </a:xfrm>
          <a:prstGeom prst="rect">
            <a:avLst/>
          </a:prstGeom>
          <a:solidFill>
            <a:schemeClr val="accent6">
              <a:lumMod val="75000"/>
              <a:alpha val="24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واذْكُرُوا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نِعْمَتَ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عَلَيْكُمْ،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هَلْ مِنْ خَالِقٍ غَيْرُ اللَّهِ يَرْزُقُكُم مِّنَ السَّمَاء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وَالْأَرْضِ،</a:t>
            </a: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فَأَنَّى تُؤْفَكُونَ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Effect>
                      <a14:sharpenSoften amount="25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3" y="102921"/>
            <a:ext cx="9242426" cy="66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77896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4585871"/>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prstClr val="black"/>
                </a:solidFill>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94966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332656"/>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99067"/>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25853"/>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179512" y="1750164"/>
            <a:ext cx="8784976" cy="2123658"/>
          </a:xfrm>
          <a:prstGeom prst="rect">
            <a:avLst/>
          </a:prstGeom>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077072"/>
            <a:ext cx="8991600" cy="2677656"/>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7349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894987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71200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375603"/>
            <a:ext cx="8572527" cy="529375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bahagia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masyarakat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terpelihara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amalan-amalan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bid’ah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khurafat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kejayaan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fontAlgn="base">
              <a:spcBef>
                <a:spcPct val="0"/>
              </a:spcBef>
              <a:spcAft>
                <a:spcPct val="0"/>
              </a:spcAft>
              <a:defRPr/>
            </a:pPr>
            <a:endParaRPr lang="en-US" sz="2600" b="1" dirty="0" smtClean="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769299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53997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782580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671651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2801620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74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674674"/>
            <a:ext cx="8964488"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0513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332656"/>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9706"/>
            <a:ext cx="9144000" cy="1754326"/>
          </a:xfrm>
          <a:prstGeom prst="rect">
            <a:avLst/>
          </a:prstGeom>
          <a:solidFill>
            <a:schemeClr val="accent6">
              <a:lumMod val="50000"/>
              <a:alpha val="2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وَاشْكُرُوْا نِعَمَ اللهِ عَلَيْكُم، وَاْلتَزِمُوا الطَّاعَةَ وَجَانَبُوا الْمَعْصِيَة</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908088"/>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bersyukur</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kerana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nikmat-nikmat</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dikurniakan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saudara-saudara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teruslah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beriltizam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ketaatan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menjauhi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maksiat</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93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188640"/>
            <a:ext cx="7704856" cy="1015663"/>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Pelbagai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nikmat</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kurniaan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endPar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a:p>
            <a:pPr lvl="0" algn="ct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Allah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Taala</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3164037" y="3797751"/>
            <a:ext cx="5513840" cy="876300"/>
          </a:xfrm>
          <a:prstGeom prst="rect">
            <a:avLst/>
          </a:prstGeom>
          <a:solidFill>
            <a:sysClr val="window" lastClr="FFFFFF"/>
          </a:solidFill>
          <a:ln w="38100" cap="flat" cmpd="sng" algn="ctr">
            <a:solidFill>
              <a:srgbClr val="7030A0"/>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800" b="1" dirty="0" smtClean="0">
                <a:ln w="6350" cmpd="sng">
                  <a:solidFill>
                    <a:srgbClr val="7030A0"/>
                  </a:solidFill>
                  <a:prstDash val="solid"/>
                </a:ln>
                <a:effectLst>
                  <a:outerShdw blurRad="63500" dir="3600000" algn="tl" rotWithShape="0">
                    <a:srgbClr val="000000">
                      <a:alpha val="70000"/>
                    </a:srgbClr>
                  </a:outerShdw>
                </a:effectLst>
                <a:latin typeface="Arial"/>
              </a:rPr>
              <a:t>Paling </a:t>
            </a:r>
            <a:r>
              <a:rPr lang="en-MY" sz="2800" b="1" dirty="0" err="1" smtClean="0">
                <a:ln w="6350" cmpd="sng">
                  <a:solidFill>
                    <a:srgbClr val="7030A0"/>
                  </a:solidFill>
                  <a:prstDash val="solid"/>
                </a:ln>
                <a:effectLst>
                  <a:outerShdw blurRad="63500" dir="3600000" algn="tl" rotWithShape="0">
                    <a:srgbClr val="000000">
                      <a:alpha val="70000"/>
                    </a:srgbClr>
                  </a:outerShdw>
                </a:effectLst>
                <a:latin typeface="Arial"/>
              </a:rPr>
              <a:t>bernilai</a:t>
            </a:r>
            <a:r>
              <a:rPr lang="en-MY" sz="2800" b="1" dirty="0" smtClean="0">
                <a:ln w="6350" cmpd="sng">
                  <a:solidFill>
                    <a:srgbClr val="7030A0"/>
                  </a:solidFill>
                  <a:prstDash val="solid"/>
                </a:ln>
                <a:effectLst>
                  <a:outerShdw blurRad="63500" dir="3600000" algn="tl" rotWithShape="0">
                    <a:srgbClr val="000000">
                      <a:alpha val="70000"/>
                    </a:srgbClr>
                  </a:outerShdw>
                </a:effectLst>
                <a:latin typeface="Arial"/>
              </a:rPr>
              <a:t>…              NIKMAT IMAN DAN ISLAM</a:t>
            </a:r>
            <a:endParaRPr lang="en-MY" sz="2800" b="1" dirty="0">
              <a:ln w="6350" cmpd="sng">
                <a:solidFill>
                  <a:srgbClr val="7030A0"/>
                </a:solidFill>
                <a:prstDash val="solid"/>
              </a:ln>
              <a:effectLst>
                <a:outerShdw blurRad="63500" dir="3600000" algn="tl" rotWithShape="0">
                  <a:srgbClr val="000000">
                    <a:alpha val="70000"/>
                  </a:srgbClr>
                </a:outerShdw>
              </a:effectLst>
              <a:latin typeface="Arial"/>
            </a:endParaRPr>
          </a:p>
        </p:txBody>
      </p:sp>
      <p:sp>
        <p:nvSpPr>
          <p:cNvPr id="5" name="Rectangle 4"/>
          <p:cNvSpPr/>
          <p:nvPr/>
        </p:nvSpPr>
        <p:spPr>
          <a:xfrm>
            <a:off x="323528" y="1349479"/>
            <a:ext cx="2736304" cy="85692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8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Nikmat</a:t>
            </a:r>
            <a:r>
              <a:rPr lang="en-MY" sz="28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kewujudan</a:t>
            </a:r>
            <a:endParaRPr kumimoji="0" lang="en-MY" sz="28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6" name="Rectangle 5"/>
          <p:cNvSpPr/>
          <p:nvPr/>
        </p:nvSpPr>
        <p:spPr>
          <a:xfrm>
            <a:off x="3133261" y="2364927"/>
            <a:ext cx="5544616" cy="12168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Akal,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pancaindera</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naluri</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anggota</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lahir</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organ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dalaman</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bumi</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udara</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dan</a:t>
            </a:r>
            <a:r>
              <a:rPr lang="en-MY" sz="28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sebagainya</a:t>
            </a:r>
            <a:endParaRPr kumimoji="0" lang="en-MY" sz="28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7" name="Freeform 7"/>
          <p:cNvSpPr/>
          <p:nvPr/>
        </p:nvSpPr>
        <p:spPr>
          <a:xfrm>
            <a:off x="683567" y="5237911"/>
            <a:ext cx="7994309" cy="1092324"/>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Melengkapkan kehidupan didunia dan menjamin kesejahteraan di alam abadi</a:t>
            </a:r>
            <a:endParaRPr kumimoji="0" lang="en-MY" sz="28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8" name="Down Arrow 7"/>
          <p:cNvSpPr/>
          <p:nvPr/>
        </p:nvSpPr>
        <p:spPr>
          <a:xfrm>
            <a:off x="2267744" y="1785279"/>
            <a:ext cx="1584176" cy="1159296"/>
          </a:xfrm>
          <a:prstGeom prst="downArrow">
            <a:avLst/>
          </a:prstGeom>
          <a:solidFill>
            <a:sysClr val="window" lastClr="FFFFFF"/>
          </a:solid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ight Arrow 8"/>
          <p:cNvSpPr/>
          <p:nvPr/>
        </p:nvSpPr>
        <p:spPr>
          <a:xfrm rot="5400000">
            <a:off x="5639331" y="4361029"/>
            <a:ext cx="645413" cy="1108356"/>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26064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Ibrahim,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34:</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501008"/>
            <a:ext cx="8991600" cy="2308324"/>
          </a:xfrm>
          <a:prstGeom prst="rect">
            <a:avLst/>
          </a:prstGeom>
          <a:solidFill>
            <a:srgbClr val="0070C0">
              <a:alpha val="45000"/>
            </a:srgbClr>
          </a:solidFill>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 telah memberi kepada kamu sebahagian dari tiap-tiap apa jua Yang kamu hajati. dan jika kamu menghitung nikmat Allah nescaya kamu tidak dapat menentukan bilangannya. Sesungguhnya manusia  sangat zalim, lagi sangat tidak menghargai nikmat Tuhannya.</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107504" y="1412776"/>
            <a:ext cx="8856984" cy="1569660"/>
          </a:xfrm>
          <a:prstGeom prst="rect">
            <a:avLst/>
          </a:prstGeom>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وَآتَاكُم مِّن كُلِّ مَا سَأَلْتُمُوهُ وَإِن تَعُدُّواْ نِعْمَتَ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تُحْصُوهَا إِنَّ الإِنسَانَ لَظَلُومٌ كَفَّارٌ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34238" y="1196752"/>
            <a:ext cx="8534399" cy="843613"/>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Ibrahim,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7:</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862209"/>
            <a:ext cx="8991600" cy="1938992"/>
          </a:xfrm>
          <a:prstGeom prst="rect">
            <a:avLst/>
          </a:prstGeom>
          <a:solidFill>
            <a:srgbClr val="0070C0">
              <a:alpha val="45000"/>
            </a:srgbClr>
          </a:solidFill>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 ketika Tuhan kamu memberitahu: "Demi sesungguhnya! jika kamu bersyukur nescaya Aku akan tambahi nikmatKu kepada kamu, dan Demi sesungguhnya, jika kamu kufur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ingkar, Sesungguhnya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azabKu amatlah keras".</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683568" y="116632"/>
            <a:ext cx="7704856" cy="1077218"/>
          </a:xfrm>
          <a:prstGeom prst="rect">
            <a:avLst/>
          </a:prstGeom>
        </p:spPr>
        <p:txBody>
          <a:bodyPr wrap="square">
            <a:spAutoFit/>
          </a:bodyPr>
          <a:lstStyle/>
          <a:p>
            <a:pPr lvl="0" algn="ct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Jaminan</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Allah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Taala</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kepada</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Umat</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Manusia</a:t>
            </a:r>
            <a:r>
              <a:rPr lang="en-US" sz="32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 yang </a:t>
            </a:r>
            <a:r>
              <a:rPr lang="en-US" sz="32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a:ea typeface="Calibri"/>
                <a:cs typeface="Arial"/>
              </a:rPr>
              <a:t>bersyukur</a:t>
            </a:r>
            <a:endParaRPr lang="en-US" sz="2800" b="1" dirty="0">
              <a:ln w="3175">
                <a:solidFill>
                  <a:schemeClr val="tx1"/>
                </a:solidFill>
              </a:ln>
              <a:solidFill>
                <a:schemeClr val="bg1"/>
              </a:solidFill>
              <a:effectLst>
                <a:glow rad="101600">
                  <a:schemeClr val="tx1"/>
                </a:glow>
                <a:outerShdw blurRad="38100" dist="38100" dir="2700000" algn="tl">
                  <a:srgbClr val="000000">
                    <a:alpha val="43137"/>
                  </a:srgbClr>
                </a:outerShdw>
              </a:effectLst>
              <a:ea typeface="Calibri"/>
              <a:cs typeface="Arial"/>
            </a:endParaRPr>
          </a:p>
        </p:txBody>
      </p:sp>
      <p:sp>
        <p:nvSpPr>
          <p:cNvPr id="6" name="Rectangle 5"/>
          <p:cNvSpPr/>
          <p:nvPr/>
        </p:nvSpPr>
        <p:spPr>
          <a:xfrm>
            <a:off x="683568" y="2204864"/>
            <a:ext cx="7344816" cy="1569660"/>
          </a:xfrm>
          <a:prstGeom prst="rect">
            <a:avLst/>
          </a:prstGeom>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تَأَذَّنَ رَبُّكُمْ لَئِن شَكَرْتُمْ لأَزِيدَنَّكُمْ وَلَئِن كَفَرْتُمْ إِنَّ عَذَابِي لَشَدِيدٌ</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90491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1394</Words>
  <Application>Microsoft Office PowerPoint</Application>
  <PresentationFormat>On-screen Show (4:3)</PresentationFormat>
  <Paragraphs>121</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10</cp:revision>
  <dcterms:created xsi:type="dcterms:W3CDTF">2015-01-20T04:22:20Z</dcterms:created>
  <dcterms:modified xsi:type="dcterms:W3CDTF">2015-01-29T00:36:12Z</dcterms:modified>
</cp:coreProperties>
</file>